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1" r:id="rId1"/>
  </p:sldMasterIdLst>
  <p:sldIdLst>
    <p:sldId id="256" r:id="rId2"/>
    <p:sldId id="257" r:id="rId3"/>
    <p:sldId id="289" r:id="rId4"/>
    <p:sldId id="290" r:id="rId5"/>
    <p:sldId id="291" r:id="rId6"/>
    <p:sldId id="294" r:id="rId7"/>
    <p:sldId id="258" r:id="rId8"/>
    <p:sldId id="293" r:id="rId9"/>
    <p:sldId id="259" r:id="rId10"/>
    <p:sldId id="262" r:id="rId11"/>
    <p:sldId id="263" r:id="rId12"/>
    <p:sldId id="265" r:id="rId13"/>
    <p:sldId id="267" r:id="rId14"/>
    <p:sldId id="271" r:id="rId15"/>
    <p:sldId id="274" r:id="rId16"/>
    <p:sldId id="281" r:id="rId17"/>
    <p:sldId id="276" r:id="rId18"/>
    <p:sldId id="278" r:id="rId19"/>
    <p:sldId id="280" r:id="rId20"/>
    <p:sldId id="282" r:id="rId21"/>
    <p:sldId id="284" r:id="rId22"/>
    <p:sldId id="285" r:id="rId23"/>
    <p:sldId id="286" r:id="rId24"/>
    <p:sldId id="296" r:id="rId25"/>
    <p:sldId id="297" r:id="rId26"/>
    <p:sldId id="27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0" d="100"/>
          <a:sy n="70" d="100"/>
        </p:scale>
        <p:origin x="489"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5/11/2016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909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5/11/2016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41171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5/11/2016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327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5/11/2016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812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5/11/2016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2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5/11/2016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8523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5/11/2016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7055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5/11/2016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4701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818C68F-D26B-8F47-958C-23B49CF8A634}" type="datetimeFigureOut">
              <a:rPr lang="en-US" smtClean="0"/>
              <a:pPr/>
              <a:t>5/11/2016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6300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0DF5E60-9974-AC48-9591-99C2BB44B7CF}" type="datetimeFigureOut">
              <a:rPr lang="en-US" smtClean="0"/>
              <a:pPr/>
              <a:t>5/11/2016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7229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5/11/2016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69908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9B482E8-6E0E-1B4F-B1FD-C69DB9E858D9}" type="datetimeFigureOut">
              <a:rPr lang="en-US" smtClean="0"/>
              <a:pPr/>
              <a:t>5/11/2016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84253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Medium-term Precipitation Projections with Neural Networks</a:t>
            </a:r>
            <a:endParaRPr lang="en-US" dirty="0"/>
          </a:p>
        </p:txBody>
      </p:sp>
      <p:sp>
        <p:nvSpPr>
          <p:cNvPr id="3" name="Subtitle 2"/>
          <p:cNvSpPr>
            <a:spLocks noGrp="1"/>
          </p:cNvSpPr>
          <p:nvPr>
            <p:ph type="subTitle" idx="1"/>
          </p:nvPr>
        </p:nvSpPr>
        <p:spPr/>
        <p:txBody>
          <a:bodyPr>
            <a:normAutofit fontScale="92500" lnSpcReduction="10000"/>
          </a:bodyPr>
          <a:lstStyle/>
          <a:p>
            <a:r>
              <a:rPr lang="en-US" dirty="0" smtClean="0"/>
              <a:t>The Search for Insights into the Phenomenology of Drought and El Nino Conditions</a:t>
            </a:r>
          </a:p>
          <a:p>
            <a:r>
              <a:rPr lang="en-US" dirty="0" smtClean="0"/>
              <a:t>Justin </a:t>
            </a:r>
            <a:r>
              <a:rPr lang="en-US" dirty="0" smtClean="0"/>
              <a:t>Le, </a:t>
            </a:r>
            <a:r>
              <a:rPr lang="en-US" dirty="0" err="1" smtClean="0"/>
              <a:t>Schmid</a:t>
            </a:r>
            <a:r>
              <a:rPr lang="en-US" dirty="0" smtClean="0"/>
              <a:t> College of Science </a:t>
            </a:r>
            <a:r>
              <a:rPr lang="en-US" smtClean="0"/>
              <a:t>and Technology</a:t>
            </a:r>
            <a:endParaRPr lang="en-US" dirty="0"/>
          </a:p>
        </p:txBody>
      </p:sp>
    </p:spTree>
    <p:extLst>
      <p:ext uri="{BB962C8B-B14F-4D97-AF65-F5344CB8AC3E}">
        <p14:creationId xmlns:p14="http://schemas.microsoft.com/office/powerpoint/2010/main" val="3864144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800" dirty="0" smtClean="0"/>
              <a:t>“Universal </a:t>
            </a:r>
            <a:r>
              <a:rPr lang="en-US" sz="2800" dirty="0" err="1" smtClean="0"/>
              <a:t>Approximators</a:t>
            </a:r>
            <a:r>
              <a:rPr lang="en-US" sz="2800" dirty="0" smtClean="0"/>
              <a:t>”</a:t>
            </a:r>
          </a:p>
          <a:p>
            <a:pPr>
              <a:buFont typeface="Wingdings" panose="05000000000000000000" pitchFamily="2" charset="2"/>
              <a:buChar char="§"/>
            </a:pPr>
            <a:r>
              <a:rPr lang="en-US" sz="2800" dirty="0" smtClean="0"/>
              <a:t>Inspired by topology of human brain</a:t>
            </a:r>
          </a:p>
          <a:p>
            <a:pPr>
              <a:buFont typeface="Wingdings" panose="05000000000000000000" pitchFamily="2" charset="2"/>
              <a:buChar char="§"/>
            </a:pPr>
            <a:r>
              <a:rPr lang="en-US" sz="2800" dirty="0" smtClean="0"/>
              <a:t>Actively explored space of training algorithms to configure a network to approximate any function to arbitrary accuracy</a:t>
            </a:r>
            <a:endParaRPr lang="en-US" sz="2800" dirty="0"/>
          </a:p>
        </p:txBody>
      </p:sp>
    </p:spTree>
    <p:extLst>
      <p:ext uri="{BB962C8B-B14F-4D97-AF65-F5344CB8AC3E}">
        <p14:creationId xmlns:p14="http://schemas.microsoft.com/office/powerpoint/2010/main" val="714055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Feed-Forward Neural Networks</a:t>
            </a:r>
            <a:endParaRPr lang="en-US" dirty="0"/>
          </a:p>
        </p:txBody>
      </p:sp>
      <p:pic>
        <p:nvPicPr>
          <p:cNvPr id="3074" name="Picture 2" descr="https://upload.wikimedia.org/wikipedia/en/5/54/Feed_forward_neural_net.gif"/>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829233" y="1846263"/>
            <a:ext cx="3474171" cy="402272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sz="half" idx="2"/>
          </p:nvPr>
        </p:nvSpPr>
        <p:spPr/>
        <p:txBody>
          <a:bodyPr>
            <a:normAutofit/>
          </a:bodyPr>
          <a:lstStyle/>
          <a:p>
            <a:pPr>
              <a:buFont typeface="Wingdings" panose="05000000000000000000" pitchFamily="2" charset="2"/>
              <a:buChar char="§"/>
            </a:pPr>
            <a:r>
              <a:rPr lang="en-US" sz="2400" dirty="0" smtClean="0"/>
              <a:t>Input comes in through input layer, and information proceeds through to the output.</a:t>
            </a:r>
          </a:p>
          <a:p>
            <a:pPr>
              <a:buFont typeface="Wingdings" panose="05000000000000000000" pitchFamily="2" charset="2"/>
              <a:buChar char="§"/>
            </a:pPr>
            <a:r>
              <a:rPr lang="en-US" sz="2400" dirty="0" smtClean="0"/>
              <a:t>Connections from layer to layer have different strength and transfer functions</a:t>
            </a:r>
          </a:p>
          <a:p>
            <a:pPr>
              <a:buFont typeface="Wingdings" panose="05000000000000000000" pitchFamily="2" charset="2"/>
              <a:buChar char="§"/>
            </a:pPr>
            <a:r>
              <a:rPr lang="en-US" sz="2400" dirty="0" smtClean="0"/>
              <a:t>“Training” involves selecting how strong each connection should be.</a:t>
            </a:r>
          </a:p>
        </p:txBody>
      </p:sp>
    </p:spTree>
    <p:extLst>
      <p:ext uri="{BB962C8B-B14F-4D97-AF65-F5344CB8AC3E}">
        <p14:creationId xmlns:p14="http://schemas.microsoft.com/office/powerpoint/2010/main" val="2412265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t>Search space very large and erratic compared to what common sense dictates</a:t>
            </a:r>
          </a:p>
          <a:p>
            <a:pPr>
              <a:buFont typeface="Wingdings" panose="05000000000000000000" pitchFamily="2" charset="2"/>
              <a:buChar char="§"/>
            </a:pPr>
            <a:r>
              <a:rPr lang="en-US" dirty="0" smtClean="0"/>
              <a:t>Strong potential of overfitting</a:t>
            </a:r>
          </a:p>
        </p:txBody>
      </p:sp>
      <p:pic>
        <p:nvPicPr>
          <p:cNvPr id="4100" name="Picture 4" descr="https://shapeofdata.files.wordpress.com/2013/02/overfit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7502" y="2468323"/>
            <a:ext cx="5084909" cy="1543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233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Networks</a:t>
            </a:r>
            <a:endParaRPr lang="en-US" dirty="0"/>
          </a:p>
        </p:txBody>
      </p:sp>
      <p:sp>
        <p:nvSpPr>
          <p:cNvPr id="3" name="Content Placeholder 2"/>
          <p:cNvSpPr>
            <a:spLocks noGrp="1"/>
          </p:cNvSpPr>
          <p:nvPr>
            <p:ph sz="half" idx="1"/>
          </p:nvPr>
        </p:nvSpPr>
        <p:spPr/>
        <p:txBody>
          <a:bodyPr/>
          <a:lstStyle/>
          <a:p>
            <a:pPr>
              <a:buFont typeface="Arial" panose="020B0604020202020204" pitchFamily="34" charset="0"/>
              <a:buChar char="•"/>
            </a:pPr>
            <a:r>
              <a:rPr lang="en-US" dirty="0" smtClean="0"/>
              <a:t>Trainable state machines</a:t>
            </a:r>
          </a:p>
          <a:p>
            <a:pPr>
              <a:buFont typeface="Arial" panose="020B0604020202020204" pitchFamily="34" charset="0"/>
              <a:buChar char="•"/>
            </a:pPr>
            <a:r>
              <a:rPr lang="en-US" dirty="0" smtClean="0"/>
              <a:t>Universal approximation of </a:t>
            </a:r>
            <a:r>
              <a:rPr lang="en-US" b="1" dirty="0" smtClean="0"/>
              <a:t>processes</a:t>
            </a:r>
            <a:r>
              <a:rPr lang="en-US" dirty="0" smtClean="0"/>
              <a:t>, not functions</a:t>
            </a:r>
          </a:p>
          <a:p>
            <a:pPr>
              <a:buFont typeface="Arial" panose="020B0604020202020204" pitchFamily="34" charset="0"/>
              <a:buChar char="•"/>
            </a:pPr>
            <a:r>
              <a:rPr lang="en-US" dirty="0" smtClean="0"/>
              <a:t>Nodes receive delayed signals from their past outputs</a:t>
            </a:r>
          </a:p>
          <a:p>
            <a:pPr>
              <a:buFont typeface="Arial" panose="020B0604020202020204" pitchFamily="34" charset="0"/>
              <a:buChar char="•"/>
            </a:pPr>
            <a:r>
              <a:rPr lang="en-US" dirty="0" smtClean="0"/>
              <a:t>Much more suited for time series, and topology is much closer to reality.</a:t>
            </a:r>
          </a:p>
          <a:p>
            <a:pPr>
              <a:buFont typeface="Arial" panose="020B0604020202020204" pitchFamily="34" charset="0"/>
              <a:buChar char="•"/>
            </a:pPr>
            <a:r>
              <a:rPr lang="en-US" dirty="0" smtClean="0"/>
              <a:t>Much less parameters; “recentness” built in.</a:t>
            </a:r>
          </a:p>
          <a:p>
            <a:pPr>
              <a:buFont typeface="Arial" panose="020B0604020202020204" pitchFamily="34" charset="0"/>
              <a:buChar char="•"/>
            </a:pPr>
            <a:r>
              <a:rPr lang="en-US" dirty="0" smtClean="0"/>
              <a:t>Training and prediction done over a </a:t>
            </a:r>
            <a:r>
              <a:rPr lang="en-US" b="1" dirty="0" smtClean="0"/>
              <a:t>series</a:t>
            </a:r>
            <a:r>
              <a:rPr lang="en-US" dirty="0" smtClean="0"/>
              <a:t>, not over a </a:t>
            </a:r>
            <a:r>
              <a:rPr lang="en-US" b="1" dirty="0" smtClean="0"/>
              <a:t>data point</a:t>
            </a:r>
            <a:r>
              <a:rPr lang="en-US" dirty="0" smtClean="0"/>
              <a:t>.</a:t>
            </a:r>
          </a:p>
        </p:txBody>
      </p:sp>
      <p:pic>
        <p:nvPicPr>
          <p:cNvPr id="5124" name="Picture 4" descr="http://cdn.information-management.com/media/newspics/021208_jones_fig2_M.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81800" y="2343150"/>
            <a:ext cx="38100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348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Ability to look at physical phenomenon</a:t>
            </a:r>
            <a:endParaRPr lang="en-US" dirty="0"/>
          </a:p>
        </p:txBody>
      </p:sp>
      <p:pic>
        <p:nvPicPr>
          <p:cNvPr id="1030" name="Picture 6" descr="http://karpathy.github.io/assets/rnn/pane1.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64297" y="1846263"/>
            <a:ext cx="4604043" cy="40227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karpathy.github.io/assets/rnn/pane2.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05640" y="1846263"/>
            <a:ext cx="3562320" cy="40227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515785" y="6396335"/>
            <a:ext cx="5269841" cy="461665"/>
          </a:xfrm>
          <a:prstGeom prst="rect">
            <a:avLst/>
          </a:prstGeom>
          <a:noFill/>
        </p:spPr>
        <p:txBody>
          <a:bodyPr wrap="none" rtlCol="0">
            <a:spAutoFit/>
          </a:bodyPr>
          <a:lstStyle/>
          <a:p>
            <a:r>
              <a:rPr lang="en-US" sz="1200" dirty="0" smtClean="0">
                <a:solidFill>
                  <a:schemeClr val="bg2"/>
                </a:solidFill>
              </a:rPr>
              <a:t>Andrej </a:t>
            </a:r>
            <a:r>
              <a:rPr lang="en-US" sz="1200" dirty="0" err="1" smtClean="0">
                <a:solidFill>
                  <a:schemeClr val="bg2"/>
                </a:solidFill>
              </a:rPr>
              <a:t>Karpathy</a:t>
            </a:r>
            <a:r>
              <a:rPr lang="en-US" sz="1200" dirty="0" smtClean="0">
                <a:solidFill>
                  <a:schemeClr val="bg2"/>
                </a:solidFill>
              </a:rPr>
              <a:t>, “The Unreasonable Effectiveness of Recurrent Neural Networks” </a:t>
            </a:r>
          </a:p>
          <a:p>
            <a:r>
              <a:rPr lang="en-US" sz="1200" dirty="0" smtClean="0">
                <a:solidFill>
                  <a:schemeClr val="bg2"/>
                </a:solidFill>
              </a:rPr>
              <a:t>May 21 2015 http</a:t>
            </a:r>
            <a:r>
              <a:rPr lang="en-US" sz="1200" dirty="0">
                <a:solidFill>
                  <a:schemeClr val="bg2"/>
                </a:solidFill>
              </a:rPr>
              <a:t>://karpathy.github.io/2015/05/21/rnn-effectiveness</a:t>
            </a:r>
            <a:r>
              <a:rPr lang="en-US" sz="1200" dirty="0" smtClean="0">
                <a:solidFill>
                  <a:schemeClr val="bg2"/>
                </a:solidFill>
              </a:rPr>
              <a:t>/</a:t>
            </a:r>
            <a:endParaRPr lang="en-US" sz="1200" dirty="0">
              <a:solidFill>
                <a:schemeClr val="bg2"/>
              </a:solidFill>
            </a:endParaRPr>
          </a:p>
        </p:txBody>
      </p:sp>
    </p:spTree>
    <p:extLst>
      <p:ext uri="{BB962C8B-B14F-4D97-AF65-F5344CB8AC3E}">
        <p14:creationId xmlns:p14="http://schemas.microsoft.com/office/powerpoint/2010/main" val="2211921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Results</a:t>
            </a:r>
            <a:endParaRPr lang="en-US" dirty="0"/>
          </a:p>
        </p:txBody>
      </p:sp>
      <p:pic>
        <p:nvPicPr>
          <p:cNvPr id="7170" name="Picture 2" descr="http://home.jle0.com:4080/~justin/plotdatq3.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096963" y="2005609"/>
            <a:ext cx="4938712" cy="370403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sz="half" idx="2"/>
          </p:nvPr>
        </p:nvSpPr>
        <p:spPr/>
        <p:txBody>
          <a:bodyPr/>
          <a:lstStyle/>
          <a:p>
            <a:pPr>
              <a:buFont typeface="Wingdings" panose="05000000000000000000" pitchFamily="2" charset="2"/>
              <a:buChar char="§"/>
            </a:pPr>
            <a:r>
              <a:rPr lang="en-US" dirty="0" smtClean="0"/>
              <a:t>Initial results demonstrated correlation, making this avenue apparently worth pursuing.</a:t>
            </a:r>
          </a:p>
          <a:p>
            <a:pPr>
              <a:buFont typeface="Wingdings" panose="05000000000000000000" pitchFamily="2" charset="2"/>
              <a:buChar char="§"/>
            </a:pPr>
            <a:r>
              <a:rPr lang="en-US" dirty="0" smtClean="0"/>
              <a:t>Strong </a:t>
            </a:r>
            <a:r>
              <a:rPr lang="en-US" dirty="0" smtClean="0"/>
              <a:t>signs of overfitting.</a:t>
            </a:r>
          </a:p>
          <a:p>
            <a:pPr>
              <a:buFont typeface="Wingdings" panose="05000000000000000000" pitchFamily="2" charset="2"/>
              <a:buChar char="§"/>
            </a:pPr>
            <a:r>
              <a:rPr lang="en-US" dirty="0" smtClean="0"/>
              <a:t>Parameter reduction (and removing hidden layers) tended to improve results, but hit a wall.</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325952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Combatting Overfitting with Noise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800" dirty="0" smtClean="0"/>
              <a:t>Realization</a:t>
            </a:r>
            <a:r>
              <a:rPr lang="en-US" sz="2800" dirty="0" smtClean="0"/>
              <a:t>: we are trying to model a </a:t>
            </a:r>
            <a:r>
              <a:rPr lang="en-US" sz="2800" b="1" dirty="0" smtClean="0"/>
              <a:t>distribution</a:t>
            </a:r>
            <a:r>
              <a:rPr lang="en-US" sz="2800" dirty="0" smtClean="0"/>
              <a:t>, not a function</a:t>
            </a:r>
            <a:r>
              <a:rPr lang="en-US" sz="2800" dirty="0" smtClean="0"/>
              <a:t>.</a:t>
            </a:r>
          </a:p>
          <a:p>
            <a:pPr>
              <a:buFont typeface="Wingdings" panose="05000000000000000000" pitchFamily="2" charset="2"/>
              <a:buChar char="§"/>
            </a:pPr>
            <a:r>
              <a:rPr lang="en-US" sz="2800" dirty="0" smtClean="0"/>
              <a:t>Train with noise!  </a:t>
            </a:r>
            <a:r>
              <a:rPr lang="en-US" sz="2800" dirty="0" smtClean="0"/>
              <a:t>Forces </a:t>
            </a:r>
            <a:r>
              <a:rPr lang="en-US" sz="2800" b="1" dirty="0" smtClean="0"/>
              <a:t>robustness</a:t>
            </a:r>
            <a:r>
              <a:rPr lang="en-US" sz="2800" dirty="0" smtClean="0"/>
              <a:t>.</a:t>
            </a:r>
            <a:endParaRPr lang="en-US" sz="2800" dirty="0" smtClean="0"/>
          </a:p>
          <a:p>
            <a:pPr>
              <a:buFont typeface="Wingdings" panose="05000000000000000000" pitchFamily="2" charset="2"/>
              <a:buChar char="§"/>
            </a:pPr>
            <a:r>
              <a:rPr lang="en-US" sz="2800" b="1" dirty="0" smtClean="0"/>
              <a:t>Instant</a:t>
            </a:r>
            <a:r>
              <a:rPr lang="en-US" sz="2800" dirty="0" smtClean="0"/>
              <a:t> decreases in overfitting observed, and higher correlations</a:t>
            </a:r>
            <a:r>
              <a:rPr lang="en-US" sz="2800" dirty="0" smtClean="0"/>
              <a:t>.</a:t>
            </a:r>
            <a:endParaRPr lang="en-US" sz="2800" dirty="0"/>
          </a:p>
        </p:txBody>
      </p:sp>
    </p:spTree>
    <p:extLst>
      <p:ext uri="{BB962C8B-B14F-4D97-AF65-F5344CB8AC3E}">
        <p14:creationId xmlns:p14="http://schemas.microsoft.com/office/powerpoint/2010/main" val="1706513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Combatting overfitting with Dropout</a:t>
            </a:r>
            <a:endParaRPr lang="en-US" dirty="0"/>
          </a:p>
        </p:txBody>
      </p:sp>
      <p:sp>
        <p:nvSpPr>
          <p:cNvPr id="3" name="Content Placeholder 2"/>
          <p:cNvSpPr>
            <a:spLocks noGrp="1"/>
          </p:cNvSpPr>
          <p:nvPr>
            <p:ph sz="half" idx="1"/>
          </p:nvPr>
        </p:nvSpPr>
        <p:spPr/>
        <p:txBody>
          <a:bodyPr/>
          <a:lstStyle/>
          <a:p>
            <a:pPr>
              <a:buFont typeface="Wingdings" panose="05000000000000000000" pitchFamily="2" charset="2"/>
              <a:buChar char="§"/>
            </a:pPr>
            <a:r>
              <a:rPr lang="en-US" dirty="0" smtClean="0"/>
              <a:t>Train handicapped versions of networks in hopes that they find different features, and a way to work together despite missing neurons.</a:t>
            </a:r>
          </a:p>
          <a:p>
            <a:pPr>
              <a:buFont typeface="Wingdings" panose="05000000000000000000" pitchFamily="2" charset="2"/>
              <a:buChar char="§"/>
            </a:pPr>
            <a:r>
              <a:rPr lang="en-US" dirty="0" smtClean="0"/>
              <a:t>Inspired by sexual selection in evolution.  Power in variation.</a:t>
            </a:r>
          </a:p>
          <a:p>
            <a:pPr>
              <a:buFont typeface="Wingdings" panose="05000000000000000000" pitchFamily="2" charset="2"/>
              <a:buChar char="§"/>
            </a:pPr>
            <a:r>
              <a:rPr lang="en-US" dirty="0" smtClean="0"/>
              <a:t>Overall effect is similar to </a:t>
            </a:r>
            <a:r>
              <a:rPr lang="en-US" b="1" dirty="0" smtClean="0"/>
              <a:t>running several networks </a:t>
            </a:r>
            <a:r>
              <a:rPr lang="en-US" dirty="0" smtClean="0"/>
              <a:t>at </a:t>
            </a:r>
            <a:r>
              <a:rPr lang="en-US" dirty="0" smtClean="0"/>
              <a:t>once, within </a:t>
            </a:r>
            <a:r>
              <a:rPr lang="en-US" dirty="0" smtClean="0"/>
              <a:t>only </a:t>
            </a:r>
            <a:r>
              <a:rPr lang="en-US" b="1" dirty="0" smtClean="0"/>
              <a:t>one network</a:t>
            </a:r>
            <a:r>
              <a:rPr lang="en-US" dirty="0" smtClean="0"/>
              <a:t>!</a:t>
            </a:r>
            <a:endParaRPr lang="en-US" b="1" dirty="0"/>
          </a:p>
        </p:txBody>
      </p:sp>
      <p:pic>
        <p:nvPicPr>
          <p:cNvPr id="2050" name="Picture 2" descr="http://cs231n.github.io/assets/nn2/dropout.jpe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538915"/>
            <a:ext cx="4937125" cy="263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42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Increasing Expressivity with Rectified Linear Unit Activation Functions</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sz="half" idx="1"/>
              </p:nvPr>
            </p:nvSpPr>
            <p:spPr/>
            <p:txBody>
              <a:bodyPr>
                <a:normAutofit lnSpcReduction="10000"/>
              </a:bodyPr>
              <a:lstStyle/>
              <a:p>
                <a:pPr>
                  <a:buFont typeface="Wingdings" panose="05000000000000000000" pitchFamily="2" charset="2"/>
                  <a:buChar char="§"/>
                </a:pPr>
                <a:r>
                  <a:rPr lang="en-US" dirty="0" smtClean="0"/>
                  <a:t>“Activation functions” determine neuron firing behavior</a:t>
                </a:r>
              </a:p>
              <a:p>
                <a:pPr>
                  <a:buFont typeface="Wingdings" panose="05000000000000000000" pitchFamily="2" charset="2"/>
                  <a:buChar char="§"/>
                </a:pPr>
                <a:r>
                  <a:rPr lang="en-US" dirty="0" smtClean="0"/>
                  <a:t>Originally began with the classic logistic function:</a:t>
                </a:r>
              </a:p>
              <a:p>
                <a:pPr lvl="1">
                  <a:buFont typeface="Wingdings" panose="05000000000000000000" pitchFamily="2" charset="2"/>
                  <a:buChar char="§"/>
                </a:pP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den>
                    </m:f>
                  </m:oMath>
                </a14:m>
                <a:endParaRPr lang="en-US" dirty="0" smtClean="0"/>
              </a:p>
              <a:p>
                <a:pPr lvl="1">
                  <a:buFont typeface="Wingdings" panose="05000000000000000000" pitchFamily="2" charset="2"/>
                  <a:buChar char="§"/>
                </a:pPr>
                <a:r>
                  <a:rPr lang="en-US" dirty="0" smtClean="0"/>
                  <a:t>Outputs range between 0 and 1</a:t>
                </a:r>
              </a:p>
              <a:p>
                <a:pPr lvl="1">
                  <a:buFont typeface="Wingdings" panose="05000000000000000000" pitchFamily="2" charset="2"/>
                  <a:buChar char="§"/>
                </a:pPr>
                <a:r>
                  <a:rPr lang="en-US" dirty="0" smtClean="0"/>
                  <a:t>Gradient vanishes dramatically at high inputs</a:t>
                </a:r>
              </a:p>
              <a:p>
                <a:pPr>
                  <a:buFont typeface="Wingdings" panose="05000000000000000000" pitchFamily="2" charset="2"/>
                  <a:buChar char="§"/>
                </a:pPr>
                <a:r>
                  <a:rPr lang="en-US" dirty="0" smtClean="0"/>
                  <a:t>Switched according to new research showing success of </a:t>
                </a:r>
                <a:r>
                  <a:rPr lang="en-US" b="1" dirty="0" smtClean="0"/>
                  <a:t>rectifiers</a:t>
                </a:r>
                <a:r>
                  <a:rPr lang="en-US" dirty="0" smtClean="0"/>
                  <a:t> as activation functions</a:t>
                </a:r>
              </a:p>
              <a:p>
                <a:pPr lvl="1">
                  <a:buFont typeface="Wingdings" panose="05000000000000000000" pitchFamily="2" charset="2"/>
                  <a:buChar char="§"/>
                </a:pPr>
                <a:r>
                  <a:rPr lang="en-US" dirty="0" smtClean="0"/>
                  <a:t>Outputs are unbounded and positive.</a:t>
                </a:r>
              </a:p>
              <a:p>
                <a:pPr lvl="1">
                  <a:buFont typeface="Wingdings" panose="05000000000000000000" pitchFamily="2" charset="2"/>
                  <a:buChar char="§"/>
                </a:pPr>
                <a:r>
                  <a:rPr lang="en-US" dirty="0" smtClean="0"/>
                  <a:t>Gradient expressed at high inputs</a:t>
                </a:r>
              </a:p>
              <a:p>
                <a:pPr lvl="1">
                  <a:buFont typeface="Wingdings" panose="05000000000000000000" pitchFamily="2" charset="2"/>
                  <a:buChar char="§"/>
                </a:pPr>
                <a:r>
                  <a:rPr lang="en-US" dirty="0" smtClean="0"/>
                  <a:t>Allows neurons to be more expressive in what information they pass down.</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blipFill>
                <a:blip r:embed="rId2"/>
                <a:stretch>
                  <a:fillRect l="-2963" t="-2273" r="-3580" b="-1212"/>
                </a:stretch>
              </a:blipFill>
            </p:spPr>
            <p:txBody>
              <a:bodyPr/>
              <a:lstStyle/>
              <a:p>
                <a:r>
                  <a:rPr lang="en-US">
                    <a:noFill/>
                  </a:rPr>
                  <a:t> </a:t>
                </a:r>
              </a:p>
            </p:txBody>
          </p:sp>
        </mc:Fallback>
      </mc:AlternateContent>
      <p:pic>
        <p:nvPicPr>
          <p:cNvPr id="3074" name="Picture 2" descr="https://upload.wikimedia.org/wikipedia/en/thumb/6/6c/Rectifier_and_softplus_functions.svg/495px-Rectifier_and_softplus_functions.svg.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9363" y="2143125"/>
            <a:ext cx="471487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611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Predicting the Future</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2800" dirty="0" smtClean="0"/>
              <a:t>Network is shaped to predict the next month of climate data/indices.  But can it predict long-term?</a:t>
            </a:r>
          </a:p>
          <a:p>
            <a:pPr>
              <a:buFont typeface="Wingdings" panose="05000000000000000000" pitchFamily="2" charset="2"/>
              <a:buChar char="§"/>
            </a:pPr>
            <a:r>
              <a:rPr lang="en-US" sz="2800" dirty="0" smtClean="0"/>
              <a:t>“</a:t>
            </a:r>
            <a:r>
              <a:rPr lang="en-US" sz="2800" b="1" dirty="0" smtClean="0"/>
              <a:t>Leapfrogging into the future</a:t>
            </a:r>
            <a:r>
              <a:rPr lang="en-US" sz="2800" dirty="0" smtClean="0"/>
              <a:t>”.</a:t>
            </a:r>
          </a:p>
          <a:p>
            <a:pPr>
              <a:buFont typeface="Wingdings" panose="05000000000000000000" pitchFamily="2" charset="2"/>
              <a:buChar char="§"/>
            </a:pPr>
            <a:r>
              <a:rPr lang="en-US" sz="2800" dirty="0" smtClean="0"/>
              <a:t>Add noise to get confidence intervals.</a:t>
            </a:r>
            <a:endParaRPr lang="en-US" sz="2800" dirty="0"/>
          </a:p>
        </p:txBody>
      </p:sp>
    </p:spTree>
    <p:extLst>
      <p:ext uri="{BB962C8B-B14F-4D97-AF65-F5344CB8AC3E}">
        <p14:creationId xmlns:p14="http://schemas.microsoft.com/office/powerpoint/2010/main" val="231570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California Drought</a:t>
            </a:r>
            <a:endParaRPr lang="en-US"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211917"/>
            <a:ext cx="4937125" cy="3291416"/>
          </a:xfrm>
        </p:spPr>
      </p:pic>
      <p:pic>
        <p:nvPicPr>
          <p:cNvPr id="5" name="Content Placeholder 4"/>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96963" y="2211388"/>
            <a:ext cx="4938712" cy="3292474"/>
          </a:xfrm>
        </p:spPr>
      </p:pic>
    </p:spTree>
    <p:extLst>
      <p:ext uri="{BB962C8B-B14F-4D97-AF65-F5344CB8AC3E}">
        <p14:creationId xmlns:p14="http://schemas.microsoft.com/office/powerpoint/2010/main" val="1237312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Node Activation Maps</a:t>
            </a:r>
            <a:endParaRPr lang="en-US" dirty="0"/>
          </a:p>
        </p:txBody>
      </p:sp>
      <p:sp>
        <p:nvSpPr>
          <p:cNvPr id="18" name="Content Placeholder 17"/>
          <p:cNvSpPr>
            <a:spLocks noGrp="1"/>
          </p:cNvSpPr>
          <p:nvPr>
            <p:ph idx="1"/>
          </p:nvPr>
        </p:nvSpPr>
        <p:spPr>
          <a:xfrm>
            <a:off x="1097279" y="1845734"/>
            <a:ext cx="6454987" cy="4023360"/>
          </a:xfrm>
        </p:spPr>
        <p:txBody>
          <a:bodyPr>
            <a:normAutofit/>
          </a:bodyPr>
          <a:lstStyle/>
          <a:p>
            <a:pPr>
              <a:buFont typeface="Wingdings" panose="05000000000000000000" pitchFamily="2" charset="2"/>
              <a:buChar char="§"/>
            </a:pPr>
            <a:r>
              <a:rPr lang="en-US" sz="2400" dirty="0" smtClean="0"/>
              <a:t>Developing visualizations to peek into the mind of networks to find new potential </a:t>
            </a:r>
            <a:r>
              <a:rPr lang="en-US" sz="2400" dirty="0" smtClean="0"/>
              <a:t>phenomenon</a:t>
            </a:r>
            <a:endParaRPr lang="en-US" sz="2400" dirty="0" smtClean="0"/>
          </a:p>
          <a:p>
            <a:pPr>
              <a:buFont typeface="Wingdings" panose="05000000000000000000" pitchFamily="2" charset="2"/>
              <a:buChar char="§"/>
            </a:pPr>
            <a:r>
              <a:rPr lang="en-US" sz="2400" dirty="0" smtClean="0"/>
              <a:t>Might </a:t>
            </a:r>
            <a:r>
              <a:rPr lang="en-US" sz="2400" dirty="0" smtClean="0"/>
              <a:t>yield:</a:t>
            </a:r>
            <a:endParaRPr lang="en-US" sz="2400" dirty="0" smtClean="0"/>
          </a:p>
          <a:p>
            <a:pPr lvl="1">
              <a:buFont typeface="Wingdings" panose="05000000000000000000" pitchFamily="2" charset="2"/>
              <a:buChar char="§"/>
            </a:pPr>
            <a:r>
              <a:rPr lang="en-US" sz="2000" dirty="0" smtClean="0"/>
              <a:t>Features that correspond to known or unknown physical phenomenon</a:t>
            </a:r>
          </a:p>
          <a:p>
            <a:pPr lvl="2">
              <a:buFont typeface="Wingdings" panose="05000000000000000000" pitchFamily="2" charset="2"/>
              <a:buChar char="§"/>
            </a:pPr>
            <a:r>
              <a:rPr lang="en-US" sz="1600" dirty="0" smtClean="0"/>
              <a:t>Correlate with outside data and find any links</a:t>
            </a:r>
          </a:p>
          <a:p>
            <a:pPr lvl="1">
              <a:buFont typeface="Wingdings" panose="05000000000000000000" pitchFamily="2" charset="2"/>
              <a:buChar char="§"/>
            </a:pPr>
            <a:r>
              <a:rPr lang="en-US" sz="2000" dirty="0" smtClean="0"/>
              <a:t>The ability to identify weak nodes or overly correlated nodes, and delete them: “brain surgery”</a:t>
            </a:r>
          </a:p>
          <a:p>
            <a:pPr lvl="1">
              <a:buFont typeface="Wingdings" panose="05000000000000000000" pitchFamily="2" charset="2"/>
              <a:buChar char="§"/>
            </a:pPr>
            <a:r>
              <a:rPr lang="en-US" sz="2000" dirty="0" smtClean="0"/>
              <a:t>A way to gauge the health of a neural network.</a:t>
            </a:r>
          </a:p>
        </p:txBody>
      </p:sp>
      <p:pic>
        <p:nvPicPr>
          <p:cNvPr id="16" name="Picture 18"/>
          <p:cNvPicPr>
            <a:picLocks noChangeAspect="1"/>
          </p:cNvPicPr>
          <p:nvPr/>
        </p:nvPicPr>
        <p:blipFill rotWithShape="1">
          <a:blip r:embed="rId2"/>
          <a:srcRect l="16739" r="11905" b="-2"/>
          <a:stretch/>
        </p:blipFill>
        <p:spPr>
          <a:xfrm>
            <a:off x="8020570" y="1916318"/>
            <a:ext cx="3135109" cy="3471012"/>
          </a:xfrm>
          <a:prstGeom prst="rect">
            <a:avLst/>
          </a:prstGeom>
        </p:spPr>
      </p:pic>
    </p:spTree>
    <p:extLst>
      <p:ext uri="{BB962C8B-B14F-4D97-AF65-F5344CB8AC3E}">
        <p14:creationId xmlns:p14="http://schemas.microsoft.com/office/powerpoint/2010/main" val="1906703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US" dirty="0"/>
          </a:p>
        </p:txBody>
      </p:sp>
      <p:pic>
        <p:nvPicPr>
          <p:cNvPr id="8" name="Content Placeholder 7"/>
          <p:cNvPicPr>
            <a:picLocks noGrp="1" noChangeAspect="1"/>
          </p:cNvPicPr>
          <p:nvPr>
            <p:ph idx="1"/>
          </p:nvPr>
        </p:nvPicPr>
        <p:blipFill>
          <a:blip r:embed="rId2"/>
          <a:stretch>
            <a:fillRect/>
          </a:stretch>
        </p:blipFill>
        <p:spPr>
          <a:xfrm>
            <a:off x="1096963" y="1847148"/>
            <a:ext cx="10058400" cy="4020954"/>
          </a:xfrm>
          <a:prstGeom prst="rect">
            <a:avLst/>
          </a:prstGeom>
        </p:spPr>
      </p:pic>
    </p:spTree>
    <p:extLst>
      <p:ext uri="{BB962C8B-B14F-4D97-AF65-F5344CB8AC3E}">
        <p14:creationId xmlns:p14="http://schemas.microsoft.com/office/powerpoint/2010/main" val="38576352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pic>
        <p:nvPicPr>
          <p:cNvPr id="5" name="Content Placeholder 4"/>
          <p:cNvPicPr>
            <a:picLocks noGrp="1" noChangeAspect="1"/>
          </p:cNvPicPr>
          <p:nvPr>
            <p:ph idx="1"/>
          </p:nvPr>
        </p:nvPicPr>
        <p:blipFill>
          <a:blip r:embed="rId2"/>
          <a:stretch>
            <a:fillRect/>
          </a:stretch>
        </p:blipFill>
        <p:spPr>
          <a:xfrm>
            <a:off x="1137744" y="1846263"/>
            <a:ext cx="9976837" cy="4022725"/>
          </a:xfrm>
          <a:prstGeom prst="rect">
            <a:avLst/>
          </a:prstGeom>
        </p:spPr>
      </p:pic>
    </p:spTree>
    <p:extLst>
      <p:ext uri="{BB962C8B-B14F-4D97-AF65-F5344CB8AC3E}">
        <p14:creationId xmlns:p14="http://schemas.microsoft.com/office/powerpoint/2010/main" val="2761362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a:t>
            </a:r>
            <a:endParaRPr lang="en-US" dirty="0"/>
          </a:p>
        </p:txBody>
      </p:sp>
      <p:pic>
        <p:nvPicPr>
          <p:cNvPr id="4" name="Content Placeholder 3"/>
          <p:cNvPicPr>
            <a:picLocks noGrp="1" noChangeAspect="1"/>
          </p:cNvPicPr>
          <p:nvPr>
            <p:ph idx="1"/>
          </p:nvPr>
        </p:nvPicPr>
        <p:blipFill>
          <a:blip r:embed="rId2"/>
          <a:stretch>
            <a:fillRect/>
          </a:stretch>
        </p:blipFill>
        <p:spPr>
          <a:xfrm>
            <a:off x="1096963" y="1848761"/>
            <a:ext cx="10058400" cy="4017729"/>
          </a:xfrm>
          <a:prstGeom prst="rect">
            <a:avLst/>
          </a:prstGeom>
        </p:spPr>
      </p:pic>
    </p:spTree>
    <p:extLst>
      <p:ext uri="{BB962C8B-B14F-4D97-AF65-F5344CB8AC3E}">
        <p14:creationId xmlns:p14="http://schemas.microsoft.com/office/powerpoint/2010/main" val="4286342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El Nino Z Indices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3168009"/>
              </p:ext>
            </p:extLst>
          </p:nvPr>
        </p:nvGraphicFramePr>
        <p:xfrm>
          <a:off x="1096963" y="1846263"/>
          <a:ext cx="10058400" cy="310896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2514600">
                  <a:extLst>
                    <a:ext uri="{9D8B030D-6E8A-4147-A177-3AD203B41FA5}">
                      <a16:colId xmlns:a16="http://schemas.microsoft.com/office/drawing/2014/main" val="20001"/>
                    </a:ext>
                  </a:extLst>
                </a:gridCol>
                <a:gridCol w="2514600">
                  <a:extLst>
                    <a:ext uri="{9D8B030D-6E8A-4147-A177-3AD203B41FA5}">
                      <a16:colId xmlns:a16="http://schemas.microsoft.com/office/drawing/2014/main" val="20002"/>
                    </a:ext>
                  </a:extLst>
                </a:gridCol>
                <a:gridCol w="2514600">
                  <a:extLst>
                    <a:ext uri="{9D8B030D-6E8A-4147-A177-3AD203B41FA5}">
                      <a16:colId xmlns:a16="http://schemas.microsoft.com/office/drawing/2014/main" val="20003"/>
                    </a:ext>
                  </a:extLst>
                </a:gridCol>
              </a:tblGrid>
              <a:tr h="370840">
                <a:tc>
                  <a:txBody>
                    <a:bodyPr/>
                    <a:lstStyle/>
                    <a:p>
                      <a:r>
                        <a:rPr lang="en-US" sz="2400" dirty="0" smtClean="0"/>
                        <a:t>Season</a:t>
                      </a:r>
                      <a:endParaRPr lang="en-US" sz="2400" dirty="0"/>
                    </a:p>
                  </a:txBody>
                  <a:tcPr/>
                </a:tc>
                <a:tc>
                  <a:txBody>
                    <a:bodyPr/>
                    <a:lstStyle/>
                    <a:p>
                      <a:r>
                        <a:rPr lang="en-US" sz="2400" dirty="0" smtClean="0"/>
                        <a:t>Peak Anomaly</a:t>
                      </a:r>
                      <a:endParaRPr lang="en-US" sz="2400" dirty="0"/>
                    </a:p>
                  </a:txBody>
                  <a:tcPr/>
                </a:tc>
                <a:tc>
                  <a:txBody>
                    <a:bodyPr/>
                    <a:lstStyle/>
                    <a:p>
                      <a:r>
                        <a:rPr lang="en-US" sz="2400" dirty="0" smtClean="0"/>
                        <a:t>Peak Anomaly Month</a:t>
                      </a:r>
                      <a:endParaRPr lang="en-US" sz="2400" dirty="0"/>
                    </a:p>
                  </a:txBody>
                  <a:tcPr/>
                </a:tc>
                <a:tc>
                  <a:txBody>
                    <a:bodyPr/>
                    <a:lstStyle/>
                    <a:p>
                      <a:r>
                        <a:rPr lang="en-US" sz="2400" dirty="0" smtClean="0"/>
                        <a:t>Annual Anomaly</a:t>
                      </a:r>
                      <a:endParaRPr lang="en-US" sz="2400" dirty="0"/>
                    </a:p>
                  </a:txBody>
                  <a:tcPr/>
                </a:tc>
                <a:extLst>
                  <a:ext uri="{0D108BD9-81ED-4DB2-BD59-A6C34878D82A}">
                    <a16:rowId xmlns:a16="http://schemas.microsoft.com/office/drawing/2014/main" val="10000"/>
                  </a:ext>
                </a:extLst>
              </a:tr>
              <a:tr h="370840">
                <a:tc>
                  <a:txBody>
                    <a:bodyPr/>
                    <a:lstStyle/>
                    <a:p>
                      <a:r>
                        <a:rPr lang="en-US" sz="2400" dirty="0" smtClean="0"/>
                        <a:t>1957-1958</a:t>
                      </a:r>
                      <a:endParaRPr lang="en-US" sz="2400" dirty="0"/>
                    </a:p>
                  </a:txBody>
                  <a:tcPr/>
                </a:tc>
                <a:tc>
                  <a:txBody>
                    <a:bodyPr/>
                    <a:lstStyle/>
                    <a:p>
                      <a:r>
                        <a:rPr lang="en-US" sz="2400" dirty="0" smtClean="0"/>
                        <a:t>3.03</a:t>
                      </a:r>
                      <a:endParaRPr lang="en-US" sz="2400" dirty="0"/>
                    </a:p>
                  </a:txBody>
                  <a:tcPr/>
                </a:tc>
                <a:tc>
                  <a:txBody>
                    <a:bodyPr/>
                    <a:lstStyle/>
                    <a:p>
                      <a:r>
                        <a:rPr lang="en-US" sz="2400" dirty="0" smtClean="0"/>
                        <a:t>April</a:t>
                      </a:r>
                      <a:endParaRPr lang="en-US" sz="2400" dirty="0"/>
                    </a:p>
                  </a:txBody>
                  <a:tcPr/>
                </a:tc>
                <a:tc>
                  <a:txBody>
                    <a:bodyPr/>
                    <a:lstStyle/>
                    <a:p>
                      <a:r>
                        <a:rPr lang="en-US" sz="2400" dirty="0" smtClean="0"/>
                        <a:t>0.50</a:t>
                      </a:r>
                      <a:endParaRPr lang="en-US" sz="2400" dirty="0"/>
                    </a:p>
                  </a:txBody>
                  <a:tcPr/>
                </a:tc>
                <a:extLst>
                  <a:ext uri="{0D108BD9-81ED-4DB2-BD59-A6C34878D82A}">
                    <a16:rowId xmlns:a16="http://schemas.microsoft.com/office/drawing/2014/main" val="10001"/>
                  </a:ext>
                </a:extLst>
              </a:tr>
              <a:tr h="370840">
                <a:tc>
                  <a:txBody>
                    <a:bodyPr/>
                    <a:lstStyle/>
                    <a:p>
                      <a:r>
                        <a:rPr lang="en-US" sz="2400" dirty="0" smtClean="0"/>
                        <a:t>1982-1983</a:t>
                      </a:r>
                      <a:endParaRPr lang="en-US" sz="2400" dirty="0"/>
                    </a:p>
                  </a:txBody>
                  <a:tcPr/>
                </a:tc>
                <a:tc>
                  <a:txBody>
                    <a:bodyPr/>
                    <a:lstStyle/>
                    <a:p>
                      <a:r>
                        <a:rPr lang="en-US" sz="2400" dirty="0" smtClean="0"/>
                        <a:t>2.22</a:t>
                      </a:r>
                      <a:endParaRPr lang="en-US" sz="2400" dirty="0"/>
                    </a:p>
                  </a:txBody>
                  <a:tcPr/>
                </a:tc>
                <a:tc>
                  <a:txBody>
                    <a:bodyPr/>
                    <a:lstStyle/>
                    <a:p>
                      <a:r>
                        <a:rPr lang="en-US" sz="2400" dirty="0" smtClean="0"/>
                        <a:t>April</a:t>
                      </a:r>
                      <a:endParaRPr lang="en-US" sz="2400" dirty="0"/>
                    </a:p>
                  </a:txBody>
                  <a:tcPr/>
                </a:tc>
                <a:tc>
                  <a:txBody>
                    <a:bodyPr/>
                    <a:lstStyle/>
                    <a:p>
                      <a:r>
                        <a:rPr lang="en-US" sz="2400" dirty="0" smtClean="0"/>
                        <a:t>1.15</a:t>
                      </a:r>
                      <a:endParaRPr lang="en-US" sz="2400" dirty="0"/>
                    </a:p>
                  </a:txBody>
                  <a:tcPr/>
                </a:tc>
                <a:extLst>
                  <a:ext uri="{0D108BD9-81ED-4DB2-BD59-A6C34878D82A}">
                    <a16:rowId xmlns:a16="http://schemas.microsoft.com/office/drawing/2014/main" val="10002"/>
                  </a:ext>
                </a:extLst>
              </a:tr>
              <a:tr h="370840">
                <a:tc>
                  <a:txBody>
                    <a:bodyPr/>
                    <a:lstStyle/>
                    <a:p>
                      <a:r>
                        <a:rPr lang="en-US" sz="2400" dirty="0" smtClean="0"/>
                        <a:t>1997-1998</a:t>
                      </a:r>
                      <a:endParaRPr lang="en-US" sz="2400" dirty="0"/>
                    </a:p>
                  </a:txBody>
                  <a:tcPr/>
                </a:tc>
                <a:tc>
                  <a:txBody>
                    <a:bodyPr/>
                    <a:lstStyle/>
                    <a:p>
                      <a:r>
                        <a:rPr lang="en-US" sz="2400" dirty="0" smtClean="0"/>
                        <a:t>4.13</a:t>
                      </a:r>
                      <a:endParaRPr lang="en-US" sz="2400" dirty="0"/>
                    </a:p>
                  </a:txBody>
                  <a:tcPr/>
                </a:tc>
                <a:tc>
                  <a:txBody>
                    <a:bodyPr/>
                    <a:lstStyle/>
                    <a:p>
                      <a:r>
                        <a:rPr lang="en-US" sz="2400" dirty="0" smtClean="0"/>
                        <a:t>February</a:t>
                      </a:r>
                      <a:endParaRPr lang="en-US" sz="2400" dirty="0"/>
                    </a:p>
                  </a:txBody>
                  <a:tcPr/>
                </a:tc>
                <a:tc>
                  <a:txBody>
                    <a:bodyPr/>
                    <a:lstStyle/>
                    <a:p>
                      <a:r>
                        <a:rPr lang="en-US" sz="2400" dirty="0" smtClean="0"/>
                        <a:t>1.10</a:t>
                      </a:r>
                      <a:endParaRPr lang="en-US" sz="2400" dirty="0"/>
                    </a:p>
                  </a:txBody>
                  <a:tcPr/>
                </a:tc>
                <a:extLst>
                  <a:ext uri="{0D108BD9-81ED-4DB2-BD59-A6C34878D82A}">
                    <a16:rowId xmlns:a16="http://schemas.microsoft.com/office/drawing/2014/main" val="10003"/>
                  </a:ext>
                </a:extLst>
              </a:tr>
              <a:tr h="370840">
                <a:tc>
                  <a:txBody>
                    <a:bodyPr/>
                    <a:lstStyle/>
                    <a:p>
                      <a:r>
                        <a:rPr lang="en-US" sz="2400" dirty="0" smtClean="0"/>
                        <a:t>2009-2010</a:t>
                      </a:r>
                      <a:endParaRPr lang="en-US" sz="2400" dirty="0"/>
                    </a:p>
                  </a:txBody>
                  <a:tcPr/>
                </a:tc>
                <a:tc>
                  <a:txBody>
                    <a:bodyPr/>
                    <a:lstStyle/>
                    <a:p>
                      <a:r>
                        <a:rPr lang="en-US" sz="2400" dirty="0" smtClean="0"/>
                        <a:t>1.10</a:t>
                      </a:r>
                      <a:endParaRPr lang="en-US" sz="2400" dirty="0"/>
                    </a:p>
                  </a:txBody>
                  <a:tcPr/>
                </a:tc>
                <a:tc>
                  <a:txBody>
                    <a:bodyPr/>
                    <a:lstStyle/>
                    <a:p>
                      <a:r>
                        <a:rPr lang="en-US" sz="2400" dirty="0" smtClean="0"/>
                        <a:t>January</a:t>
                      </a:r>
                      <a:endParaRPr lang="en-US" sz="2400" dirty="0"/>
                    </a:p>
                  </a:txBody>
                  <a:tcPr/>
                </a:tc>
                <a:tc>
                  <a:txBody>
                    <a:bodyPr/>
                    <a:lstStyle/>
                    <a:p>
                      <a:r>
                        <a:rPr lang="en-US" sz="2400" dirty="0" smtClean="0"/>
                        <a:t>0.45</a:t>
                      </a:r>
                      <a:endParaRPr lang="en-US" sz="2400" dirty="0"/>
                    </a:p>
                  </a:txBody>
                  <a:tcPr/>
                </a:tc>
                <a:extLst>
                  <a:ext uri="{0D108BD9-81ED-4DB2-BD59-A6C34878D82A}">
                    <a16:rowId xmlns:a16="http://schemas.microsoft.com/office/drawing/2014/main" val="10004"/>
                  </a:ext>
                </a:extLst>
              </a:tr>
              <a:tr h="370840">
                <a:tc>
                  <a:txBody>
                    <a:bodyPr/>
                    <a:lstStyle/>
                    <a:p>
                      <a:r>
                        <a:rPr lang="en-US" sz="2400" dirty="0" smtClean="0"/>
                        <a:t>2015-2016*</a:t>
                      </a:r>
                      <a:endParaRPr lang="en-US" sz="2400" dirty="0"/>
                    </a:p>
                  </a:txBody>
                  <a:tcPr/>
                </a:tc>
                <a:tc>
                  <a:txBody>
                    <a:bodyPr/>
                    <a:lstStyle/>
                    <a:p>
                      <a:r>
                        <a:rPr lang="en-US" sz="2400" dirty="0" smtClean="0"/>
                        <a:t>0.72</a:t>
                      </a:r>
                      <a:endParaRPr lang="en-US" sz="2400" dirty="0"/>
                    </a:p>
                  </a:txBody>
                  <a:tcPr/>
                </a:tc>
                <a:tc>
                  <a:txBody>
                    <a:bodyPr/>
                    <a:lstStyle/>
                    <a:p>
                      <a:r>
                        <a:rPr lang="en-US" sz="2400" dirty="0" smtClean="0"/>
                        <a:t>March</a:t>
                      </a:r>
                      <a:endParaRPr lang="en-US" sz="2400" dirty="0"/>
                    </a:p>
                  </a:txBody>
                  <a:tcPr/>
                </a:tc>
                <a:tc>
                  <a:txBody>
                    <a:bodyPr/>
                    <a:lstStyle/>
                    <a:p>
                      <a:r>
                        <a:rPr lang="en-US" sz="2400" dirty="0" smtClean="0"/>
                        <a:t>0.24</a:t>
                      </a:r>
                      <a:endParaRPr lang="en-US" sz="2400"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4226829" y="5892127"/>
            <a:ext cx="1249253" cy="369332"/>
          </a:xfrm>
          <a:prstGeom prst="rect">
            <a:avLst/>
          </a:prstGeom>
          <a:noFill/>
        </p:spPr>
        <p:txBody>
          <a:bodyPr wrap="none" rtlCol="0">
            <a:spAutoFit/>
          </a:bodyPr>
          <a:lstStyle/>
          <a:p>
            <a:r>
              <a:rPr lang="en-US" dirty="0" smtClean="0"/>
              <a:t>* Projected</a:t>
            </a:r>
            <a:endParaRPr lang="en-US" dirty="0"/>
          </a:p>
        </p:txBody>
      </p:sp>
    </p:spTree>
    <p:extLst>
      <p:ext uri="{BB962C8B-B14F-4D97-AF65-F5344CB8AC3E}">
        <p14:creationId xmlns:p14="http://schemas.microsoft.com/office/powerpoint/2010/main" val="106683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2012-2016 Annual Z-Index Anomalies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0723841"/>
              </p:ext>
            </p:extLst>
          </p:nvPr>
        </p:nvGraphicFramePr>
        <p:xfrm>
          <a:off x="1096963" y="1846263"/>
          <a:ext cx="10058400" cy="310896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0000"/>
                    </a:ext>
                  </a:extLst>
                </a:gridCol>
                <a:gridCol w="5029200">
                  <a:extLst>
                    <a:ext uri="{9D8B030D-6E8A-4147-A177-3AD203B41FA5}">
                      <a16:colId xmlns:a16="http://schemas.microsoft.com/office/drawing/2014/main" val="20001"/>
                    </a:ext>
                  </a:extLst>
                </a:gridCol>
              </a:tblGrid>
              <a:tr h="370840">
                <a:tc>
                  <a:txBody>
                    <a:bodyPr/>
                    <a:lstStyle/>
                    <a:p>
                      <a:r>
                        <a:rPr lang="en-US" sz="2800" dirty="0" smtClean="0"/>
                        <a:t>Year</a:t>
                      </a:r>
                      <a:endParaRPr lang="en-US" sz="2800" dirty="0"/>
                    </a:p>
                  </a:txBody>
                  <a:tcPr/>
                </a:tc>
                <a:tc>
                  <a:txBody>
                    <a:bodyPr/>
                    <a:lstStyle/>
                    <a:p>
                      <a:r>
                        <a:rPr lang="en-US" sz="2800" dirty="0" smtClean="0"/>
                        <a:t>Annual Anomaly</a:t>
                      </a:r>
                      <a:endParaRPr lang="en-US" sz="2800" dirty="0"/>
                    </a:p>
                  </a:txBody>
                  <a:tcPr/>
                </a:tc>
                <a:extLst>
                  <a:ext uri="{0D108BD9-81ED-4DB2-BD59-A6C34878D82A}">
                    <a16:rowId xmlns:a16="http://schemas.microsoft.com/office/drawing/2014/main" val="10000"/>
                  </a:ext>
                </a:extLst>
              </a:tr>
              <a:tr h="370840">
                <a:tc>
                  <a:txBody>
                    <a:bodyPr/>
                    <a:lstStyle/>
                    <a:p>
                      <a:r>
                        <a:rPr lang="en-US" sz="2800" dirty="0" smtClean="0"/>
                        <a:t>2012</a:t>
                      </a:r>
                      <a:endParaRPr lang="en-US" sz="2800" dirty="0"/>
                    </a:p>
                  </a:txBody>
                  <a:tcPr/>
                </a:tc>
                <a:tc>
                  <a:txBody>
                    <a:bodyPr/>
                    <a:lstStyle/>
                    <a:p>
                      <a:r>
                        <a:rPr lang="en-US" sz="2800" dirty="0" smtClean="0"/>
                        <a:t>-0.93</a:t>
                      </a:r>
                      <a:endParaRPr lang="en-US" sz="2800" dirty="0"/>
                    </a:p>
                  </a:txBody>
                  <a:tcPr/>
                </a:tc>
                <a:extLst>
                  <a:ext uri="{0D108BD9-81ED-4DB2-BD59-A6C34878D82A}">
                    <a16:rowId xmlns:a16="http://schemas.microsoft.com/office/drawing/2014/main" val="10001"/>
                  </a:ext>
                </a:extLst>
              </a:tr>
              <a:tr h="370840">
                <a:tc>
                  <a:txBody>
                    <a:bodyPr/>
                    <a:lstStyle/>
                    <a:p>
                      <a:r>
                        <a:rPr lang="en-US" sz="2800" dirty="0" smtClean="0"/>
                        <a:t>2013</a:t>
                      </a:r>
                      <a:endParaRPr lang="en-US" sz="2800" dirty="0"/>
                    </a:p>
                  </a:txBody>
                  <a:tcPr/>
                </a:tc>
                <a:tc>
                  <a:txBody>
                    <a:bodyPr/>
                    <a:lstStyle/>
                    <a:p>
                      <a:r>
                        <a:rPr lang="en-US" sz="2800" dirty="0" smtClean="0"/>
                        <a:t>-1.30</a:t>
                      </a:r>
                      <a:endParaRPr lang="en-US" sz="2800" dirty="0"/>
                    </a:p>
                  </a:txBody>
                  <a:tcPr/>
                </a:tc>
                <a:extLst>
                  <a:ext uri="{0D108BD9-81ED-4DB2-BD59-A6C34878D82A}">
                    <a16:rowId xmlns:a16="http://schemas.microsoft.com/office/drawing/2014/main" val="10002"/>
                  </a:ext>
                </a:extLst>
              </a:tr>
              <a:tr h="370840">
                <a:tc>
                  <a:txBody>
                    <a:bodyPr/>
                    <a:lstStyle/>
                    <a:p>
                      <a:r>
                        <a:rPr lang="en-US" sz="2800" dirty="0" smtClean="0"/>
                        <a:t>2014</a:t>
                      </a:r>
                      <a:endParaRPr lang="en-US" sz="2800" dirty="0"/>
                    </a:p>
                  </a:txBody>
                  <a:tcPr/>
                </a:tc>
                <a:tc>
                  <a:txBody>
                    <a:bodyPr/>
                    <a:lstStyle/>
                    <a:p>
                      <a:r>
                        <a:rPr lang="en-US" sz="2800" dirty="0" smtClean="0"/>
                        <a:t>-1.17</a:t>
                      </a:r>
                      <a:endParaRPr lang="en-US" sz="2800" dirty="0"/>
                    </a:p>
                  </a:txBody>
                  <a:tcPr/>
                </a:tc>
                <a:extLst>
                  <a:ext uri="{0D108BD9-81ED-4DB2-BD59-A6C34878D82A}">
                    <a16:rowId xmlns:a16="http://schemas.microsoft.com/office/drawing/2014/main" val="10003"/>
                  </a:ext>
                </a:extLst>
              </a:tr>
              <a:tr h="370840">
                <a:tc>
                  <a:txBody>
                    <a:bodyPr/>
                    <a:lstStyle/>
                    <a:p>
                      <a:r>
                        <a:rPr lang="en-US" sz="2800" dirty="0" smtClean="0"/>
                        <a:t>2015</a:t>
                      </a:r>
                      <a:endParaRPr lang="en-US" sz="2800" dirty="0"/>
                    </a:p>
                  </a:txBody>
                  <a:tcPr/>
                </a:tc>
                <a:tc>
                  <a:txBody>
                    <a:bodyPr/>
                    <a:lstStyle/>
                    <a:p>
                      <a:r>
                        <a:rPr lang="en-US" sz="2800" dirty="0" smtClean="0"/>
                        <a:t>-0.85</a:t>
                      </a:r>
                      <a:endParaRPr lang="en-US" sz="2800" dirty="0"/>
                    </a:p>
                  </a:txBody>
                  <a:tcPr/>
                </a:tc>
                <a:extLst>
                  <a:ext uri="{0D108BD9-81ED-4DB2-BD59-A6C34878D82A}">
                    <a16:rowId xmlns:a16="http://schemas.microsoft.com/office/drawing/2014/main" val="10004"/>
                  </a:ext>
                </a:extLst>
              </a:tr>
              <a:tr h="370840">
                <a:tc>
                  <a:txBody>
                    <a:bodyPr/>
                    <a:lstStyle/>
                    <a:p>
                      <a:r>
                        <a:rPr lang="en-US" sz="2800" dirty="0" smtClean="0"/>
                        <a:t>2016*</a:t>
                      </a:r>
                      <a:endParaRPr lang="en-US" sz="2800" dirty="0"/>
                    </a:p>
                  </a:txBody>
                  <a:tcPr/>
                </a:tc>
                <a:tc>
                  <a:txBody>
                    <a:bodyPr/>
                    <a:lstStyle/>
                    <a:p>
                      <a:r>
                        <a:rPr lang="en-US" sz="2800" dirty="0" smtClean="0"/>
                        <a:t>0.24</a:t>
                      </a:r>
                      <a:endParaRPr lang="en-US" sz="2800" dirty="0"/>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4226829" y="5892127"/>
            <a:ext cx="1249253" cy="369332"/>
          </a:xfrm>
          <a:prstGeom prst="rect">
            <a:avLst/>
          </a:prstGeom>
          <a:noFill/>
        </p:spPr>
        <p:txBody>
          <a:bodyPr wrap="none" rtlCol="0">
            <a:spAutoFit/>
          </a:bodyPr>
          <a:lstStyle/>
          <a:p>
            <a:r>
              <a:rPr lang="en-US" dirty="0" smtClean="0"/>
              <a:t>* Projected</a:t>
            </a:r>
            <a:endParaRPr lang="en-US" dirty="0"/>
          </a:p>
        </p:txBody>
      </p:sp>
    </p:spTree>
    <p:extLst>
      <p:ext uri="{BB962C8B-B14F-4D97-AF65-F5344CB8AC3E}">
        <p14:creationId xmlns:p14="http://schemas.microsoft.com/office/powerpoint/2010/main" val="4018482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smtClean="0"/>
              <a:t>Definitely evidence of predictive power with high correlation (.5-.7 depending on the index being predicted).</a:t>
            </a:r>
          </a:p>
          <a:p>
            <a:pPr>
              <a:buFont typeface="Wingdings" panose="05000000000000000000" pitchFamily="2" charset="2"/>
              <a:buChar char="§"/>
            </a:pPr>
            <a:r>
              <a:rPr lang="en-US" dirty="0" smtClean="0"/>
              <a:t>Drought conditions always predicted accurately.</a:t>
            </a:r>
          </a:p>
          <a:p>
            <a:pPr>
              <a:buFont typeface="Wingdings" panose="05000000000000000000" pitchFamily="2" charset="2"/>
              <a:buChar char="§"/>
            </a:pPr>
            <a:r>
              <a:rPr lang="en-US" dirty="0" smtClean="0"/>
              <a:t>What’s in the future?</a:t>
            </a:r>
          </a:p>
          <a:p>
            <a:pPr lvl="1">
              <a:buFont typeface="Wingdings" panose="05000000000000000000" pitchFamily="2" charset="2"/>
              <a:buChar char="§"/>
            </a:pPr>
            <a:r>
              <a:rPr lang="en-US" dirty="0" smtClean="0"/>
              <a:t>Looks like milder, average-level precipitation with drought indices moving towards non-drought.</a:t>
            </a:r>
          </a:p>
          <a:p>
            <a:pPr lvl="1">
              <a:buFont typeface="Wingdings" panose="05000000000000000000" pitchFamily="2" charset="2"/>
              <a:buChar char="§"/>
            </a:pPr>
            <a:r>
              <a:rPr lang="en-US" dirty="0" smtClean="0"/>
              <a:t>Predicting a steady climb out of drought</a:t>
            </a:r>
          </a:p>
        </p:txBody>
      </p:sp>
    </p:spTree>
    <p:extLst>
      <p:ext uri="{BB962C8B-B14F-4D97-AF65-F5344CB8AC3E}">
        <p14:creationId xmlns:p14="http://schemas.microsoft.com/office/powerpoint/2010/main" val="160172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California Drought</a:t>
            </a:r>
            <a:endParaRPr lang="en-US" dirty="0"/>
          </a:p>
        </p:txBody>
      </p:sp>
      <p:pic>
        <p:nvPicPr>
          <p:cNvPr id="4" name="Picture 4" descr="https://wattsupwiththat.files.wordpress.com/2014/11/california_drough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4187" y="1846263"/>
            <a:ext cx="7143951"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41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Environmental Impacts of Drought</a:t>
            </a:r>
            <a:endParaRPr lang="en-US" dirty="0"/>
          </a:p>
        </p:txBody>
      </p:sp>
      <p:sp>
        <p:nvSpPr>
          <p:cNvPr id="3" name="Content Placeholder 2"/>
          <p:cNvSpPr>
            <a:spLocks noGrp="1"/>
          </p:cNvSpPr>
          <p:nvPr>
            <p:ph idx="1"/>
          </p:nvPr>
        </p:nvSpPr>
        <p:spPr/>
        <p:txBody>
          <a:bodyPr>
            <a:noAutofit/>
          </a:bodyPr>
          <a:lstStyle/>
          <a:p>
            <a:r>
              <a:rPr lang="en-US" sz="2200" dirty="0" smtClean="0"/>
              <a:t>Short-term:</a:t>
            </a:r>
          </a:p>
          <a:p>
            <a:pPr lvl="1"/>
            <a:r>
              <a:rPr lang="en-US" sz="2200" dirty="0" smtClean="0"/>
              <a:t>Detriments to Hydropower production and recreation</a:t>
            </a:r>
          </a:p>
          <a:p>
            <a:pPr lvl="1"/>
            <a:r>
              <a:rPr lang="en-US" sz="2200" dirty="0" smtClean="0"/>
              <a:t>Low farm yields</a:t>
            </a:r>
          </a:p>
          <a:p>
            <a:r>
              <a:rPr lang="en-US" sz="2200" dirty="0" smtClean="0"/>
              <a:t>Long-term:</a:t>
            </a:r>
          </a:p>
          <a:p>
            <a:pPr lvl="1"/>
            <a:r>
              <a:rPr lang="en-US" sz="2200" dirty="0" smtClean="0"/>
              <a:t>Groundwater storage lost</a:t>
            </a:r>
          </a:p>
          <a:p>
            <a:pPr lvl="1"/>
            <a:r>
              <a:rPr lang="en-US" sz="2200" dirty="0" smtClean="0"/>
              <a:t>Food and water shortages</a:t>
            </a:r>
          </a:p>
          <a:p>
            <a:pPr lvl="1"/>
            <a:r>
              <a:rPr lang="en-US" sz="2200" dirty="0" smtClean="0"/>
              <a:t>Over-pumping can cause permanent groundwater loss, land elevation sinking, and seawater intrusion</a:t>
            </a:r>
          </a:p>
          <a:p>
            <a:pPr lvl="1"/>
            <a:r>
              <a:rPr lang="en-US" sz="2200" dirty="0" smtClean="0"/>
              <a:t>Wildfire risks</a:t>
            </a:r>
            <a:endParaRPr lang="en-US" sz="2200" dirty="0"/>
          </a:p>
          <a:p>
            <a:r>
              <a:rPr lang="en-US" sz="2200" dirty="0" smtClean="0"/>
              <a:t>2015 drought season estimated to have cost more than </a:t>
            </a:r>
            <a:r>
              <a:rPr lang="en-US" sz="2200" b="1" dirty="0" smtClean="0"/>
              <a:t>$2.2 billion </a:t>
            </a:r>
            <a:r>
              <a:rPr lang="en-US" sz="2200" dirty="0" smtClean="0"/>
              <a:t>in economic loss.</a:t>
            </a:r>
          </a:p>
          <a:p>
            <a:pPr lvl="1"/>
            <a:endParaRPr lang="en-US" sz="2200" dirty="0" smtClean="0"/>
          </a:p>
          <a:p>
            <a:pPr lvl="1"/>
            <a:endParaRPr lang="en-US" sz="2200" dirty="0"/>
          </a:p>
        </p:txBody>
      </p:sp>
    </p:spTree>
    <p:extLst>
      <p:ext uri="{BB962C8B-B14F-4D97-AF65-F5344CB8AC3E}">
        <p14:creationId xmlns:p14="http://schemas.microsoft.com/office/powerpoint/2010/main" val="3629922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 Nino</a:t>
            </a:r>
            <a:endParaRPr lang="en-US" dirty="0"/>
          </a:p>
        </p:txBody>
      </p:sp>
      <p:sp>
        <p:nvSpPr>
          <p:cNvPr id="3" name="Content Placeholder 2"/>
          <p:cNvSpPr>
            <a:spLocks noGrp="1"/>
          </p:cNvSpPr>
          <p:nvPr>
            <p:ph sz="half" idx="1"/>
          </p:nvPr>
        </p:nvSpPr>
        <p:spPr/>
        <p:txBody>
          <a:bodyPr/>
          <a:lstStyle/>
          <a:p>
            <a:r>
              <a:rPr lang="en-US" dirty="0" smtClean="0"/>
              <a:t>Global periodic phenomenon linked to high ocean temperatures near South American coast</a:t>
            </a:r>
          </a:p>
          <a:p>
            <a:r>
              <a:rPr lang="en-US" dirty="0" smtClean="0"/>
              <a:t>In California, manifests as a season of extreme rainfall, flooding, and warm temperatures.</a:t>
            </a:r>
          </a:p>
          <a:p>
            <a:r>
              <a:rPr lang="en-US" dirty="0" smtClean="0"/>
              <a:t>1997-1998 El Nino Season is estimated to have caused </a:t>
            </a:r>
            <a:r>
              <a:rPr lang="en-US" b="1" dirty="0" smtClean="0"/>
              <a:t>$25 billion</a:t>
            </a:r>
            <a:r>
              <a:rPr lang="en-US" dirty="0" smtClean="0"/>
              <a:t> in damages to the entire country.</a:t>
            </a:r>
            <a:endParaRPr lang="en-US" dirty="0"/>
          </a:p>
        </p:txBody>
      </p:sp>
      <p:pic>
        <p:nvPicPr>
          <p:cNvPr id="5" name="Content Placeholder 4"/>
          <p:cNvPicPr>
            <a:picLocks noGrp="1" noChangeAspect="1"/>
          </p:cNvPicPr>
          <p:nvPr>
            <p:ph sz="half" idx="2"/>
          </p:nvPr>
        </p:nvPicPr>
        <p:blipFill>
          <a:blip r:embed="rId2"/>
          <a:stretch>
            <a:fillRect/>
          </a:stretch>
        </p:blipFill>
        <p:spPr>
          <a:xfrm>
            <a:off x="6713930" y="1898248"/>
            <a:ext cx="4194776" cy="4142576"/>
          </a:xfrm>
          <a:prstGeom prst="rect">
            <a:avLst/>
          </a:prstGeom>
        </p:spPr>
      </p:pic>
    </p:spTree>
    <p:extLst>
      <p:ext uri="{BB962C8B-B14F-4D97-AF65-F5344CB8AC3E}">
        <p14:creationId xmlns:p14="http://schemas.microsoft.com/office/powerpoint/2010/main" val="196415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2784" y="320279"/>
            <a:ext cx="9873205" cy="5742857"/>
          </a:xfrm>
          <a:prstGeom prst="rect">
            <a:avLst/>
          </a:prstGeom>
        </p:spPr>
      </p:pic>
    </p:spTree>
    <p:extLst>
      <p:ext uri="{BB962C8B-B14F-4D97-AF65-F5344CB8AC3E}">
        <p14:creationId xmlns:p14="http://schemas.microsoft.com/office/powerpoint/2010/main" val="1314295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El Niño weather pattern, a phenomenon associated with extreme droughts, storms and floods, is expected to strengthen before the end of the year and become one of the strongest on record.  El Niño was already 'strong and mature' and the biggest in more than 15 years. Pictured are warming patterns for last mont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8319" y="2381723"/>
            <a:ext cx="5910553" cy="33188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cgd.ucar.edu/cas/catalog/climind/soi4.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8872" y="1826462"/>
            <a:ext cx="4936011" cy="442938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2015-2016 </a:t>
            </a:r>
            <a:r>
              <a:rPr lang="en-US" dirty="0" smtClean="0"/>
              <a:t>El Nino Season</a:t>
            </a:r>
            <a:endParaRPr lang="en-US" dirty="0"/>
          </a:p>
        </p:txBody>
      </p:sp>
    </p:spTree>
    <p:extLst>
      <p:ext uri="{BB962C8B-B14F-4D97-AF65-F5344CB8AC3E}">
        <p14:creationId xmlns:p14="http://schemas.microsoft.com/office/powerpoint/2010/main" val="1073427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stretch>
            <a:fillRect/>
          </a:stretch>
        </p:blipFill>
        <p:spPr>
          <a:xfrm>
            <a:off x="1093567" y="436380"/>
            <a:ext cx="10023596" cy="5675051"/>
          </a:xfrm>
          <a:prstGeom prst="rect">
            <a:avLst/>
          </a:prstGeom>
        </p:spPr>
      </p:pic>
    </p:spTree>
    <p:extLst>
      <p:ext uri="{BB962C8B-B14F-4D97-AF65-F5344CB8AC3E}">
        <p14:creationId xmlns:p14="http://schemas.microsoft.com/office/powerpoint/2010/main" val="3213581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sz="3200" dirty="0" smtClean="0"/>
              <a:t>Can machine learning techniques give us:</a:t>
            </a:r>
          </a:p>
          <a:p>
            <a:pPr lvl="1">
              <a:buFont typeface="Wingdings" panose="05000000000000000000" pitchFamily="2" charset="2"/>
              <a:buChar char="§"/>
            </a:pPr>
            <a:r>
              <a:rPr lang="en-US" sz="2800" dirty="0" err="1" smtClean="0"/>
              <a:t>Autocorrelative</a:t>
            </a:r>
            <a:r>
              <a:rPr lang="en-US" sz="2800" dirty="0" smtClean="0"/>
              <a:t> patterns?</a:t>
            </a:r>
          </a:p>
          <a:p>
            <a:pPr lvl="1">
              <a:buFont typeface="Wingdings" panose="05000000000000000000" pitchFamily="2" charset="2"/>
              <a:buChar char="§"/>
            </a:pPr>
            <a:r>
              <a:rPr lang="en-US" sz="2800" dirty="0" smtClean="0"/>
              <a:t>Insight </a:t>
            </a:r>
            <a:r>
              <a:rPr lang="en-US" sz="2800" dirty="0" smtClean="0"/>
              <a:t>on physical </a:t>
            </a:r>
            <a:r>
              <a:rPr lang="en-US" sz="2800" dirty="0" smtClean="0"/>
              <a:t>phenomenon?</a:t>
            </a:r>
            <a:endParaRPr lang="en-US" sz="2800" dirty="0" smtClean="0"/>
          </a:p>
        </p:txBody>
      </p:sp>
    </p:spTree>
    <p:extLst>
      <p:ext uri="{BB962C8B-B14F-4D97-AF65-F5344CB8AC3E}">
        <p14:creationId xmlns:p14="http://schemas.microsoft.com/office/powerpoint/2010/main" val="236273459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docProps/app.xml><?xml version="1.0" encoding="utf-8"?>
<Properties xmlns="http://schemas.openxmlformats.org/officeDocument/2006/extended-properties" xmlns:vt="http://schemas.openxmlformats.org/officeDocument/2006/docPropsVTypes">
  <Template>Retrospect</Template>
  <TotalTime>1567</TotalTime>
  <Words>696</Words>
  <Application>Microsoft Office PowerPoint</Application>
  <PresentationFormat>Widescreen</PresentationFormat>
  <Paragraphs>127</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Cambria Math</vt:lpstr>
      <vt:lpstr>Wingdings</vt:lpstr>
      <vt:lpstr>Retrospect</vt:lpstr>
      <vt:lpstr>Medium-term Precipitation Projections with Neural Networks</vt:lpstr>
      <vt:lpstr>California Drought</vt:lpstr>
      <vt:lpstr>California Drought</vt:lpstr>
      <vt:lpstr>Environmental Impacts of Drought</vt:lpstr>
      <vt:lpstr>El Nino</vt:lpstr>
      <vt:lpstr>PowerPoint Presentation</vt:lpstr>
      <vt:lpstr>2015-2016 El Nino Season</vt:lpstr>
      <vt:lpstr>PowerPoint Presentation</vt:lpstr>
      <vt:lpstr>Questions</vt:lpstr>
      <vt:lpstr>Neural networks</vt:lpstr>
      <vt:lpstr>Feed-Forward Neural Networks</vt:lpstr>
      <vt:lpstr>Issues</vt:lpstr>
      <vt:lpstr>Recurrent Neural Networks</vt:lpstr>
      <vt:lpstr>Ability to look at physical phenomenon</vt:lpstr>
      <vt:lpstr>Initial Results</vt:lpstr>
      <vt:lpstr>Combatting Overfitting with Noise</vt:lpstr>
      <vt:lpstr>Combatting overfitting with Dropout</vt:lpstr>
      <vt:lpstr>Increasing Expressivity with Rectified Linear Unit Activation Functions</vt:lpstr>
      <vt:lpstr>Predicting the Future</vt:lpstr>
      <vt:lpstr>Node Activation Maps</vt:lpstr>
      <vt:lpstr>Training</vt:lpstr>
      <vt:lpstr>Validation</vt:lpstr>
      <vt:lpstr>Prediction</vt:lpstr>
      <vt:lpstr>Historical El Nino Z Indices</vt:lpstr>
      <vt:lpstr>2012-2016 Annual Z-Index Anomalies</vt:lpstr>
      <vt:lpstr>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Medium-term Precipitation Projections with Neural Networks</dc:title>
  <dc:creator>justin le</dc:creator>
  <cp:lastModifiedBy>Justin Le</cp:lastModifiedBy>
  <cp:revision>73</cp:revision>
  <dcterms:created xsi:type="dcterms:W3CDTF">2015-12-03T10:44:24Z</dcterms:created>
  <dcterms:modified xsi:type="dcterms:W3CDTF">2016-05-11T18:32:33Z</dcterms:modified>
</cp:coreProperties>
</file>